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8" r:id="rId9"/>
    <p:sldId id="276" r:id="rId10"/>
    <p:sldId id="277" r:id="rId11"/>
    <p:sldId id="280" r:id="rId12"/>
    <p:sldId id="279" r:id="rId13"/>
    <p:sldId id="281" r:id="rId14"/>
    <p:sldId id="282" r:id="rId15"/>
    <p:sldId id="285" r:id="rId16"/>
    <p:sldId id="283" r:id="rId17"/>
    <p:sldId id="286" r:id="rId18"/>
    <p:sldId id="287" r:id="rId19"/>
    <p:sldId id="288" r:id="rId20"/>
    <p:sldId id="289" r:id="rId21"/>
    <p:sldId id="290" r:id="rId22"/>
    <p:sldId id="291" r:id="rId23"/>
    <p:sldId id="284" r:id="rId24"/>
    <p:sldId id="265" r:id="rId25"/>
    <p:sldId id="266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FF00FF"/>
    <a:srgbClr val="F7D5DB"/>
    <a:srgbClr val="009242"/>
    <a:srgbClr val="CBFEA4"/>
    <a:srgbClr val="0707A7"/>
    <a:srgbClr val="A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11/17/2014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0"/>
            <a:ext cx="7543800" cy="1524000"/>
          </a:xfrm>
        </p:spPr>
        <p:txBody>
          <a:bodyPr anchor="ctr"/>
          <a:lstStyle/>
          <a:p>
            <a:r>
              <a:rPr lang="en-US" sz="7200" dirty="0" smtClean="0"/>
              <a:t>Code Smells</a:t>
            </a:r>
            <a:endParaRPr lang="en-US" sz="7200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>
          <a:xfrm>
            <a:off x="7543800" y="632460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FEBEB0A-9E3D-4B14-9782-E2AE3DA60D9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8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Law of Demeter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Only talk to your immediate friends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allows you to use objects that were obtained via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Parameters of the method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Fields of the class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Objects created in the method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Global variables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55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Feature envy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Code that wished it was in another 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uses data from another class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Teacher.Classes.Add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(class);</a:t>
            </a: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Teacher.ClassLoad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+= 1;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eacher.AddClass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(class);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85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Data class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Class that has no methods except for Property getters and setters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Look for missing methods (Feature envy?) and move them to the 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Look for classes using the data and merge in with those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Switch statement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Sign of missing polymorphism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Replace with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method call and make a subclass for each case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6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Speculative generality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Interfaces/abstract classes that are implemented by only one 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Unnecessary delegation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Unused parameters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6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Temporary field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Instance variable is only used during part of the lifetime of an object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i.e. it is only used while the object is initialized</a:t>
            </a:r>
          </a:p>
          <a:p>
            <a:pPr lvl="1"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Move variable into another object (perhaps a new class)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0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Refused bequest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class refuses bequest if it inherits another class but only overrides or specializes a small number of methods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 class is too large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Break class into separate classes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Push down or pull up some of the methods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 class is not using the methods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Inheritance is no needed; convert inheritance into composition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51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Other smells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Non-localized plans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Too many bugs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Too hard to understand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Too hard to change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Non-localized plan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Adding a feature requires a plan.  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adding a feature requires changing many parts of a program, it is called a 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non-localized plan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e.g., Parallel class hierarchies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adding a class in one class hierarchy requires adding a class in another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new item class requires a new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ItemFactory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class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71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How to refactor a Non-localized plan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Make a new object that represents everything that changes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Methods that change together should stay together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Many patterns address this kind of problem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6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What are Code Smells?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“[…] certain structures in the code that suggest (sometimes they scream for) the possibility of refactoring.”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Fowler</a:t>
            </a:r>
          </a:p>
          <a:p>
            <a:pPr marL="0" indent="0">
              <a:lnSpc>
                <a:spcPct val="110000"/>
              </a:lnSpc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They are clear signs that your design is starting to decay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 term decay leads to “software rot”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Too many bugs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one part of the system has more than its share of the bugs, there is probably a good reason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growing number of bugs is the sign of 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rot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Redesign, rewrite, refactor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14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Too hard to understand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Hard to fix bugs because you don’t understand the code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Hard to change the code because you don’t understand it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1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Too hard to change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Because of a lack of tests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Because of (undocumented) dependencies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Global variables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Very large modules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Importing too many classes (high coupling)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Because of duplication or non-localized plans</a:t>
            </a:r>
          </a:p>
          <a:p>
            <a:pPr>
              <a:lnSpc>
                <a:spcPct val="110000"/>
              </a:lnSpc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94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It’s a sense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“You will have to develop your own sense of how many instance variables are too many instance variables and how many lines of code in a method are too many lines.”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		Fowler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3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100" y="990601"/>
            <a:ext cx="2209800" cy="450892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threePt" dir="t"/>
            </a:scene3d>
            <a:sp3d extrusionH="508000">
              <a:bevelT w="190500" h="190500"/>
            </a:sp3d>
          </a:bodyPr>
          <a:lstStyle/>
          <a:p>
            <a:r>
              <a:rPr lang="en-US" sz="28700" dirty="0" smtClean="0">
                <a:gradFill flip="none" rotWithShape="1">
                  <a:gsLst>
                    <a:gs pos="0">
                      <a:srgbClr val="B40101"/>
                    </a:gs>
                    <a:gs pos="89000">
                      <a:schemeClr val="accent1">
                        <a:tint val="23500"/>
                        <a:satMod val="160000"/>
                        <a:lumMod val="50000"/>
                      </a:schemeClr>
                    </a:gs>
                  </a:gsLst>
                  <a:path path="circle">
                    <a:fillToRect l="100000" b="100000"/>
                  </a:path>
                  <a:tileRect t="-100000" r="-100000"/>
                </a:gradFill>
                <a:latin typeface="Arial Black" panose="020B0A04020102020204" pitchFamily="34" charset="0"/>
              </a:rPr>
              <a:t>?</a:t>
            </a:r>
            <a:endParaRPr lang="en-US" sz="28700" dirty="0">
              <a:gradFill flip="none" rotWithShape="1">
                <a:gsLst>
                  <a:gs pos="0">
                    <a:srgbClr val="B40101"/>
                  </a:gs>
                  <a:gs pos="89000">
                    <a:schemeClr val="accent1">
                      <a:tint val="23500"/>
                      <a:satMod val="160000"/>
                      <a:lumMod val="50000"/>
                    </a:schemeClr>
                  </a:gs>
                </a:gsLst>
                <a:path path="circle">
                  <a:fillToRect l="100000" b="100000"/>
                </a:path>
                <a:tileRect t="-100000" r="-100000"/>
              </a:gra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6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pPr algn="ctr"/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3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Code Smells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Duplicated code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 method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Large 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Long parameter list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Message chain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Feature envy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Data 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Switch statements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Speculative generality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Temporary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field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Refused bequest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3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Duplicate code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Duplicate methods in subclasses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Move to a superclass (consider creating one if it does not exist)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Duplicate expressions in the same class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Extract as a new method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Duplicate expression in different classes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Extract method, move to a common component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Long method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Will not fit on one page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Cannot think of the </a:t>
            </a: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Comments that introduce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sections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the method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Extract parts of the method as a new method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Candidates include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Loop body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Place(s) that include comments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Branches of if statements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15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Large class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a couple dozen methods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half a dozen fields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Split into component classes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Extract superclass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If using switch statement, split into subclasses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88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Single Responsibility Principle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 class should only have one responsibility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other words: it should have only one reason to change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40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Long parameter list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Introduce parameter object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Only worthwhile if there are several methods with the same parameter list, and they call each other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47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483095"/>
            <a:ext cx="7543800" cy="659905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Message Chain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Anything that looks like this</a:t>
            </a: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customer.Address.State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window.BoundingBox.Origin.X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When it could look like this</a:t>
            </a: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customer.State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20040" lvl="1" indent="0">
              <a:lnSpc>
                <a:spcPct val="110000"/>
              </a:lnSpc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window.LeftBoundary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762000" cy="365125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1721</TotalTime>
  <Words>723</Words>
  <Application>Microsoft Office PowerPoint</Application>
  <PresentationFormat>On-screen Show (4:3)</PresentationFormat>
  <Paragraphs>169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Newsprint</vt:lpstr>
      <vt:lpstr>Code Smells</vt:lpstr>
      <vt:lpstr>What are Code Smells?</vt:lpstr>
      <vt:lpstr>Code Smells</vt:lpstr>
      <vt:lpstr>Duplicate code</vt:lpstr>
      <vt:lpstr>Long method</vt:lpstr>
      <vt:lpstr>Large class</vt:lpstr>
      <vt:lpstr>Single Responsibility Principle</vt:lpstr>
      <vt:lpstr>Long parameter list</vt:lpstr>
      <vt:lpstr>Message Chain</vt:lpstr>
      <vt:lpstr>Law of Demeter</vt:lpstr>
      <vt:lpstr>Feature envy</vt:lpstr>
      <vt:lpstr>Data class</vt:lpstr>
      <vt:lpstr>Switch statement</vt:lpstr>
      <vt:lpstr>Speculative generality</vt:lpstr>
      <vt:lpstr>Temporary field</vt:lpstr>
      <vt:lpstr>Refused bequest</vt:lpstr>
      <vt:lpstr>Other smells</vt:lpstr>
      <vt:lpstr>Non-localized plan</vt:lpstr>
      <vt:lpstr>How to refactor a Non-localized plan</vt:lpstr>
      <vt:lpstr>Too many bugs</vt:lpstr>
      <vt:lpstr>Too hard to understand</vt:lpstr>
      <vt:lpstr>Too hard to change</vt:lpstr>
      <vt:lpstr>It’s a sense</vt:lpstr>
      <vt:lpstr>PowerPoint Presentation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Development Methodologies</dc:title>
  <dc:creator>Scott Mills</dc:creator>
  <cp:lastModifiedBy>Scott Mills</cp:lastModifiedBy>
  <cp:revision>185</cp:revision>
  <dcterms:created xsi:type="dcterms:W3CDTF">2014-08-25T00:37:45Z</dcterms:created>
  <dcterms:modified xsi:type="dcterms:W3CDTF">2014-11-17T23:24:13Z</dcterms:modified>
</cp:coreProperties>
</file>